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7" r:id="rId3"/>
    <p:sldId id="259" r:id="rId4"/>
    <p:sldId id="261" r:id="rId5"/>
    <p:sldId id="262" r:id="rId6"/>
    <p:sldId id="260" r:id="rId7"/>
    <p:sldId id="256" r:id="rId8"/>
    <p:sldId id="258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9AC9A-E170-46DD-A6EC-E56B52B4EA17}" type="datetimeFigureOut">
              <a:rPr lang="fr-FR" smtClean="0"/>
              <a:t>30/11/2020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C048E-031A-4264-8C46-3CB41B6C1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9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048E-031A-4264-8C46-3CB41B6C17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04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EB2E-8D8F-448C-8852-F2201D32B3FC}" type="datetime1">
              <a:rPr lang="fr-FR" smtClean="0"/>
              <a:t>30/11/2020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617E-0D99-4E4A-B250-317DAECA3D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905-F7D2-430D-89FC-DCB74E07E97B}" type="datetime1">
              <a:rPr lang="fr-FR" smtClean="0"/>
              <a:t>30/11/2020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617E-0D99-4E4A-B250-317DAECA3D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8D49F-7438-4F32-82B4-C0D043E45F2F}" type="datetime1">
              <a:rPr lang="fr-FR" smtClean="0"/>
              <a:t>30/11/2020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617E-0D99-4E4A-B250-317DAECA3D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AFE3-C538-4C85-B79D-17652896CCAB}" type="datetime1">
              <a:rPr lang="fr-FR" smtClean="0"/>
              <a:t>30/11/2020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617E-0D99-4E4A-B250-317DAECA3D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F504D-AD74-4CC2-A2D7-10FFCB48ECBD}" type="datetime1">
              <a:rPr lang="fr-FR" smtClean="0"/>
              <a:t>30/11/2020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617E-0D99-4E4A-B250-317DAECA3D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C9DD-02CC-4B96-B51D-C1FEEBD51BA9}" type="datetime1">
              <a:rPr lang="fr-FR" smtClean="0"/>
              <a:t>30/11/2020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617E-0D99-4E4A-B250-317DAECA3D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3F20-4612-4B29-9D6B-B6DF87474A6D}" type="datetime1">
              <a:rPr lang="fr-FR" smtClean="0"/>
              <a:t>30/11/2020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617E-0D99-4E4A-B250-317DAECA3D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56089-59B9-4397-B527-509DDFCAB39A}" type="datetime1">
              <a:rPr lang="fr-FR" smtClean="0"/>
              <a:t>30/11/2020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617E-0D99-4E4A-B250-317DAECA3D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94B3-0EC2-4FEB-BDE5-91D3E7AED3E1}" type="datetime1">
              <a:rPr lang="fr-FR" smtClean="0"/>
              <a:t>30/11/2020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617E-0D99-4E4A-B250-317DAECA3D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F6D4-A995-4DBC-8C8E-7974883A5091}" type="datetime1">
              <a:rPr lang="fr-FR" smtClean="0"/>
              <a:t>30/11/2020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617E-0D99-4E4A-B250-317DAECA3D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A7D95-9693-439F-809C-C6037622E1DB}" type="datetime1">
              <a:rPr lang="fr-FR" smtClean="0"/>
              <a:t>30/11/2020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617E-0D99-4E4A-B250-317DAECA3D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BD2FE-AE21-4935-8A4B-4D5013EF002B}" type="datetime1">
              <a:rPr lang="fr-FR" smtClean="0"/>
              <a:t>30/11/2020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Mme HADDAD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617E-0D99-4E4A-B250-317DAECA3D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14716" y="471178"/>
            <a:ext cx="6288963" cy="59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5943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72224"/>
            <a:ext cx="2786082" cy="574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00430" y="1357298"/>
            <a:ext cx="56435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-</a:t>
            </a:r>
            <a:r>
              <a:rPr lang="fr-FR" b="1" u="sng" dirty="0"/>
              <a:t>Structure </a:t>
            </a:r>
            <a:r>
              <a:rPr lang="fr-FR" b="1" dirty="0">
                <a:solidFill>
                  <a:srgbClr val="FF0000"/>
                </a:solidFill>
              </a:rPr>
              <a:t>: 5 domaines extracellulaires de type </a:t>
            </a:r>
            <a:r>
              <a:rPr lang="fr-FR" b="1" dirty="0" err="1" smtClean="0">
                <a:solidFill>
                  <a:srgbClr val="FF0000"/>
                </a:solidFill>
              </a:rPr>
              <a:t>Ig</a:t>
            </a:r>
            <a:endParaRPr lang="fr-FR" b="1" dirty="0"/>
          </a:p>
          <a:p>
            <a:r>
              <a:rPr lang="fr-FR" b="1" u="sng" dirty="0" smtClean="0"/>
              <a:t>-Types</a:t>
            </a:r>
            <a:r>
              <a:rPr lang="fr-FR" b="1" dirty="0" smtClean="0">
                <a:solidFill>
                  <a:srgbClr val="FF0000"/>
                </a:solidFill>
              </a:rPr>
              <a:t>:-N-CAM/ ICAM1, ICAM2/</a:t>
            </a:r>
            <a:r>
              <a:rPr lang="fr-FR" b="1" dirty="0" err="1" smtClean="0">
                <a:solidFill>
                  <a:srgbClr val="FF0000"/>
                </a:solidFill>
              </a:rPr>
              <a:t>NgCAM</a:t>
            </a:r>
            <a:r>
              <a:rPr lang="fr-FR" b="1" dirty="0" smtClean="0">
                <a:solidFill>
                  <a:srgbClr val="FF0000"/>
                </a:solidFill>
              </a:rPr>
              <a:t>/VCAM </a:t>
            </a:r>
          </a:p>
          <a:p>
            <a:r>
              <a:rPr lang="fr-FR" b="1" u="sng" dirty="0" smtClean="0"/>
              <a:t>Interactions</a:t>
            </a:r>
            <a:r>
              <a:rPr lang="fr-FR" b="1" dirty="0" smtClean="0"/>
              <a:t>:</a:t>
            </a:r>
          </a:p>
          <a:p>
            <a:r>
              <a:rPr lang="fr-FR" b="1" dirty="0" smtClean="0"/>
              <a:t>• </a:t>
            </a:r>
            <a:r>
              <a:rPr lang="fr-FR" b="1" dirty="0" err="1">
                <a:solidFill>
                  <a:srgbClr val="00B050"/>
                </a:solidFill>
              </a:rPr>
              <a:t>homophilique</a:t>
            </a:r>
            <a:r>
              <a:rPr lang="fr-FR" b="1" dirty="0"/>
              <a:t> </a:t>
            </a:r>
            <a:r>
              <a:rPr lang="fr-FR" b="1" dirty="0">
                <a:solidFill>
                  <a:srgbClr val="FF0000"/>
                </a:solidFill>
              </a:rPr>
              <a:t>: N-CAM/N-CAM</a:t>
            </a:r>
          </a:p>
          <a:p>
            <a:r>
              <a:rPr lang="fr-FR" b="1" dirty="0"/>
              <a:t>• </a:t>
            </a:r>
            <a:r>
              <a:rPr lang="fr-FR" b="1" dirty="0" err="1">
                <a:solidFill>
                  <a:srgbClr val="00B050"/>
                </a:solidFill>
              </a:rPr>
              <a:t>hétérophilique</a:t>
            </a:r>
            <a:r>
              <a:rPr lang="fr-FR" b="1" dirty="0"/>
              <a:t> : </a:t>
            </a:r>
            <a:r>
              <a:rPr lang="fr-FR" b="1" dirty="0">
                <a:solidFill>
                  <a:srgbClr val="FF0000"/>
                </a:solidFill>
              </a:rPr>
              <a:t>VCAM/</a:t>
            </a:r>
            <a:r>
              <a:rPr lang="fr-FR" b="1" dirty="0" err="1">
                <a:solidFill>
                  <a:srgbClr val="FF0000"/>
                </a:solidFill>
              </a:rPr>
              <a:t>Intégrines</a:t>
            </a:r>
            <a:r>
              <a:rPr lang="fr-FR" b="1" dirty="0">
                <a:solidFill>
                  <a:srgbClr val="FF0000"/>
                </a:solidFill>
              </a:rPr>
              <a:t> (cellules sanguines)</a:t>
            </a:r>
          </a:p>
          <a:p>
            <a:endParaRPr lang="fr-FR" b="1" dirty="0" smtClean="0"/>
          </a:p>
          <a:p>
            <a:r>
              <a:rPr lang="fr-FR" b="1" u="sng" dirty="0" smtClean="0"/>
              <a:t>Rôles</a:t>
            </a:r>
          </a:p>
          <a:p>
            <a:r>
              <a:rPr lang="fr-FR" b="1" dirty="0" smtClean="0"/>
              <a:t>- </a:t>
            </a:r>
            <a:r>
              <a:rPr lang="fr-FR" b="1" dirty="0">
                <a:solidFill>
                  <a:srgbClr val="00B050"/>
                </a:solidFill>
              </a:rPr>
              <a:t>Famille des N-CAM </a:t>
            </a:r>
            <a:r>
              <a:rPr lang="fr-FR" b="1" dirty="0"/>
              <a:t>: rôle dans l’embryogenèse et le</a:t>
            </a:r>
          </a:p>
          <a:p>
            <a:r>
              <a:rPr lang="fr-FR" b="1" dirty="0"/>
              <a:t>développement du tissu </a:t>
            </a:r>
            <a:r>
              <a:rPr lang="fr-FR" b="1" dirty="0" smtClean="0"/>
              <a:t>nerveux.</a:t>
            </a:r>
            <a:endParaRPr lang="fr-FR" b="1" dirty="0"/>
          </a:p>
          <a:p>
            <a:endParaRPr lang="fr-FR" b="1" dirty="0" smtClean="0">
              <a:solidFill>
                <a:srgbClr val="00B050"/>
              </a:solidFill>
            </a:endParaRPr>
          </a:p>
          <a:p>
            <a:r>
              <a:rPr lang="fr-FR" b="1" dirty="0" smtClean="0">
                <a:solidFill>
                  <a:srgbClr val="00B050"/>
                </a:solidFill>
              </a:rPr>
              <a:t>ICAM1</a:t>
            </a:r>
            <a:r>
              <a:rPr lang="fr-FR" b="1" dirty="0">
                <a:solidFill>
                  <a:srgbClr val="00B050"/>
                </a:solidFill>
              </a:rPr>
              <a:t>, ICAM2, VCAM </a:t>
            </a:r>
            <a:r>
              <a:rPr lang="fr-FR" b="1" dirty="0"/>
              <a:t>: rôle dans </a:t>
            </a:r>
            <a:r>
              <a:rPr lang="fr-FR" b="1" dirty="0" smtClean="0"/>
              <a:t>l’adhésion leucocytaire à l’endothélium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err="1" smtClean="0">
                <a:solidFill>
                  <a:srgbClr val="00B050"/>
                </a:solidFill>
              </a:rPr>
              <a:t>NgCAM</a:t>
            </a:r>
            <a:r>
              <a:rPr lang="fr-FR" b="1" dirty="0" smtClean="0"/>
              <a:t>: lient les neurones aux cellules gliales</a:t>
            </a:r>
            <a:endParaRPr lang="fr-FR" b="1" dirty="0" smtClean="0">
              <a:solidFill>
                <a:srgbClr val="00B050"/>
              </a:solidFill>
            </a:endParaRPr>
          </a:p>
          <a:p>
            <a:r>
              <a:rPr lang="fr-FR" b="1" dirty="0" smtClean="0"/>
              <a:t>- </a:t>
            </a:r>
            <a:r>
              <a:rPr lang="fr-FR" b="1" dirty="0">
                <a:solidFill>
                  <a:srgbClr val="FF0000"/>
                </a:solidFill>
              </a:rPr>
              <a:t>Interactions Ca </a:t>
            </a:r>
            <a:r>
              <a:rPr lang="fr-FR" b="1" dirty="0" smtClean="0">
                <a:solidFill>
                  <a:srgbClr val="FF0000"/>
                </a:solidFill>
              </a:rPr>
              <a:t>indépendante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21429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b="1" u="sng" dirty="0" smtClean="0">
                <a:solidFill>
                  <a:srgbClr val="0070C0"/>
                </a:solidFill>
              </a:rPr>
              <a:t>I Les </a:t>
            </a:r>
            <a:r>
              <a:rPr lang="fr-FR" b="1" u="sng" dirty="0">
                <a:solidFill>
                  <a:srgbClr val="0070C0"/>
                </a:solidFill>
              </a:rPr>
              <a:t>CAM</a:t>
            </a:r>
            <a:r>
              <a:rPr lang="fr-FR" b="1" u="sng" dirty="0">
                <a:solidFill>
                  <a:srgbClr val="C00000"/>
                </a:solidFill>
              </a:rPr>
              <a:t> </a:t>
            </a:r>
            <a:r>
              <a:rPr lang="fr-FR" b="1" u="sng" dirty="0" smtClean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AutoNum type="arabicParenR"/>
            </a:pPr>
            <a:r>
              <a:rPr lang="fr-FR" b="1" u="sng" dirty="0" smtClean="0">
                <a:solidFill>
                  <a:srgbClr val="C00000"/>
                </a:solidFill>
              </a:rPr>
              <a:t> </a:t>
            </a:r>
            <a:r>
              <a:rPr lang="fr-FR" b="1" u="sng" dirty="0">
                <a:solidFill>
                  <a:srgbClr val="C00000"/>
                </a:solidFill>
              </a:rPr>
              <a:t>superfamille des immunoglobulines</a:t>
            </a:r>
            <a:endParaRPr lang="fr-FR" u="sng" dirty="0">
              <a:solidFill>
                <a:srgbClr val="C0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3"/>
            <a:ext cx="2428892" cy="466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214678" y="1285860"/>
            <a:ext cx="59293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- </a:t>
            </a:r>
            <a:r>
              <a:rPr lang="fr-FR" b="1" u="sng" dirty="0"/>
              <a:t>Structure classique </a:t>
            </a:r>
            <a:r>
              <a:rPr lang="fr-FR" b="1" dirty="0"/>
              <a:t>: Glycoprotéines</a:t>
            </a:r>
          </a:p>
          <a:p>
            <a:r>
              <a:rPr lang="fr-FR" b="1" dirty="0"/>
              <a:t>. </a:t>
            </a:r>
            <a:r>
              <a:rPr lang="fr-FR" b="1" dirty="0">
                <a:solidFill>
                  <a:srgbClr val="00B050"/>
                </a:solidFill>
              </a:rPr>
              <a:t>Extracellulaire </a:t>
            </a:r>
            <a:r>
              <a:rPr lang="fr-FR" b="1" dirty="0"/>
              <a:t>: </a:t>
            </a:r>
            <a:r>
              <a:rPr lang="fr-FR" b="1" dirty="0">
                <a:solidFill>
                  <a:srgbClr val="FF0000"/>
                </a:solidFill>
              </a:rPr>
              <a:t>5 domaines répétitifs </a:t>
            </a:r>
            <a:r>
              <a:rPr lang="fr-FR" b="1" dirty="0"/>
              <a:t>(fixation du Ca)</a:t>
            </a:r>
          </a:p>
          <a:p>
            <a:r>
              <a:rPr lang="fr-FR" b="1" dirty="0"/>
              <a:t>. Fixation du ligand N-ter</a:t>
            </a:r>
          </a:p>
          <a:p>
            <a:r>
              <a:rPr lang="fr-FR" b="1" dirty="0"/>
              <a:t>. Un seul domaine transmembranaire</a:t>
            </a:r>
          </a:p>
          <a:p>
            <a:r>
              <a:rPr lang="fr-FR" b="1" dirty="0"/>
              <a:t>. </a:t>
            </a:r>
            <a:r>
              <a:rPr lang="fr-FR" b="1" dirty="0">
                <a:solidFill>
                  <a:srgbClr val="00B050"/>
                </a:solidFill>
              </a:rPr>
              <a:t>Intracellulaire</a:t>
            </a:r>
            <a:r>
              <a:rPr lang="fr-FR" b="1" dirty="0"/>
              <a:t> : </a:t>
            </a:r>
            <a:r>
              <a:rPr lang="fr-FR" b="1" dirty="0">
                <a:solidFill>
                  <a:srgbClr val="FF0000"/>
                </a:solidFill>
              </a:rPr>
              <a:t>fixation protéines cytoplasmiques de la</a:t>
            </a:r>
          </a:p>
          <a:p>
            <a:r>
              <a:rPr lang="fr-FR" b="1" dirty="0">
                <a:solidFill>
                  <a:srgbClr val="FF0000"/>
                </a:solidFill>
              </a:rPr>
              <a:t>famille des </a:t>
            </a:r>
            <a:r>
              <a:rPr lang="fr-FR" b="1" dirty="0" err="1">
                <a:solidFill>
                  <a:srgbClr val="FF0000"/>
                </a:solidFill>
              </a:rPr>
              <a:t>caténines</a:t>
            </a:r>
            <a:r>
              <a:rPr lang="fr-FR" b="1" dirty="0">
                <a:solidFill>
                  <a:srgbClr val="FF0000"/>
                </a:solidFill>
              </a:rPr>
              <a:t> (a, b, g), liaison au cytosquelette</a:t>
            </a:r>
          </a:p>
          <a:p>
            <a:r>
              <a:rPr lang="fr-FR" b="1" dirty="0">
                <a:solidFill>
                  <a:srgbClr val="FF0000"/>
                </a:solidFill>
              </a:rPr>
              <a:t>(actine, kératine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</a:p>
          <a:p>
            <a:endParaRPr lang="fr-FR" b="1" dirty="0" smtClean="0"/>
          </a:p>
          <a:p>
            <a:r>
              <a:rPr lang="fr-FR" b="1" u="sng" dirty="0" smtClean="0"/>
              <a:t>Types: </a:t>
            </a:r>
            <a:r>
              <a:rPr lang="fr-FR" b="1" dirty="0" err="1" smtClean="0">
                <a:solidFill>
                  <a:srgbClr val="FF0000"/>
                </a:solidFill>
              </a:rPr>
              <a:t>CadhérinesE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</a:rPr>
              <a:t>CadhérinesP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</a:rPr>
              <a:t>CadhérinesK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</a:rPr>
              <a:t>CadhérinesN</a:t>
            </a:r>
            <a:endParaRPr lang="fr-FR" b="1" u="sng" dirty="0" smtClean="0">
              <a:solidFill>
                <a:srgbClr val="FF0000"/>
              </a:solidFill>
            </a:endParaRPr>
          </a:p>
          <a:p>
            <a:endParaRPr lang="fr-FR" b="1" dirty="0"/>
          </a:p>
          <a:p>
            <a:pPr>
              <a:buFontTx/>
              <a:buChar char="-"/>
            </a:pPr>
            <a:r>
              <a:rPr lang="fr-FR" b="1" dirty="0" err="1" smtClean="0"/>
              <a:t>Intéractions</a:t>
            </a:r>
            <a:r>
              <a:rPr lang="fr-FR" b="1" dirty="0" smtClean="0"/>
              <a:t> </a:t>
            </a:r>
            <a:r>
              <a:rPr lang="fr-FR" b="1" dirty="0" err="1">
                <a:solidFill>
                  <a:srgbClr val="FF0000"/>
                </a:solidFill>
              </a:rPr>
              <a:t>homophiliques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/>
              <a:t>(</a:t>
            </a:r>
            <a:r>
              <a:rPr lang="fr-FR" b="1" dirty="0" err="1" smtClean="0"/>
              <a:t>cad</a:t>
            </a:r>
            <a:r>
              <a:rPr lang="fr-FR" b="1" dirty="0" smtClean="0"/>
              <a:t>/</a:t>
            </a:r>
            <a:r>
              <a:rPr lang="fr-FR" b="1" dirty="0" err="1" smtClean="0"/>
              <a:t>cad</a:t>
            </a:r>
            <a:r>
              <a:rPr lang="fr-FR" b="1" dirty="0" smtClean="0"/>
              <a:t>) </a:t>
            </a:r>
            <a:r>
              <a:rPr lang="fr-FR" b="1" smtClean="0">
                <a:solidFill>
                  <a:srgbClr val="FF0000"/>
                </a:solidFill>
              </a:rPr>
              <a:t>Ca 2+dépendantes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b="1" u="sng" dirty="0" smtClean="0"/>
              <a:t>Rôles</a:t>
            </a:r>
            <a:r>
              <a:rPr lang="fr-FR" b="1" dirty="0" smtClean="0">
                <a:solidFill>
                  <a:srgbClr val="FF0000"/>
                </a:solidFill>
              </a:rPr>
              <a:t>: interactions intercellulaires</a:t>
            </a:r>
          </a:p>
          <a:p>
            <a:pPr>
              <a:buFontTx/>
              <a:buChar char="-"/>
            </a:pP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557214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Autres </a:t>
            </a:r>
            <a:r>
              <a:rPr lang="fr-FR" b="1" dirty="0" err="1">
                <a:solidFill>
                  <a:srgbClr val="00B050"/>
                </a:solidFill>
              </a:rPr>
              <a:t>cadhérines</a:t>
            </a:r>
            <a:r>
              <a:rPr lang="fr-FR" b="1" dirty="0">
                <a:solidFill>
                  <a:srgbClr val="00B050"/>
                </a:solidFill>
              </a:rPr>
              <a:t> non classiques </a:t>
            </a:r>
            <a:r>
              <a:rPr lang="fr-FR" b="1" dirty="0"/>
              <a:t>:</a:t>
            </a:r>
          </a:p>
          <a:p>
            <a:r>
              <a:rPr lang="fr-FR" b="1" dirty="0" err="1"/>
              <a:t>protocadhérines</a:t>
            </a:r>
            <a:r>
              <a:rPr lang="fr-FR" b="1" dirty="0"/>
              <a:t>, T-</a:t>
            </a:r>
            <a:r>
              <a:rPr lang="fr-FR" b="1" dirty="0" err="1"/>
              <a:t>cadhérine</a:t>
            </a:r>
            <a:r>
              <a:rPr lang="fr-FR" b="1" dirty="0"/>
              <a:t>, protéine FAT, </a:t>
            </a:r>
            <a:r>
              <a:rPr lang="fr-FR" b="1" dirty="0" err="1"/>
              <a:t>desmogléine</a:t>
            </a:r>
            <a:r>
              <a:rPr lang="fr-FR" b="1" dirty="0"/>
              <a:t>, </a:t>
            </a:r>
            <a:r>
              <a:rPr lang="fr-FR" b="1" dirty="0" err="1"/>
              <a:t>desmocolline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714348" y="357166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C00000"/>
                </a:solidFill>
              </a:rPr>
              <a:t>2- Les </a:t>
            </a:r>
            <a:r>
              <a:rPr lang="fr-FR" b="1" u="sng" dirty="0" err="1" smtClean="0">
                <a:solidFill>
                  <a:srgbClr val="C00000"/>
                </a:solidFill>
              </a:rPr>
              <a:t>Cadhérines</a:t>
            </a:r>
            <a:endParaRPr lang="fr-FR" u="sng" dirty="0">
              <a:solidFill>
                <a:srgbClr val="C0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91877"/>
            <a:ext cx="5786477" cy="605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259" y="1071546"/>
            <a:ext cx="348648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500042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C00000"/>
                </a:solidFill>
              </a:rPr>
              <a:t>3- </a:t>
            </a:r>
            <a:r>
              <a:rPr lang="fr-FR" b="1" u="sng" dirty="0">
                <a:solidFill>
                  <a:srgbClr val="C00000"/>
                </a:solidFill>
              </a:rPr>
              <a:t>Les </a:t>
            </a:r>
            <a:r>
              <a:rPr lang="fr-FR" b="1" u="sng" dirty="0" err="1">
                <a:solidFill>
                  <a:srgbClr val="C00000"/>
                </a:solidFill>
              </a:rPr>
              <a:t>Sélectines</a:t>
            </a:r>
            <a:endParaRPr lang="fr-FR" u="sng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496" y="1071546"/>
            <a:ext cx="5143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-</a:t>
            </a:r>
            <a:r>
              <a:rPr lang="fr-FR" b="1" dirty="0">
                <a:solidFill>
                  <a:srgbClr val="FF0000"/>
                </a:solidFill>
              </a:rPr>
              <a:t>Glycoprotéine monomérique transmembranaire</a:t>
            </a:r>
            <a:r>
              <a:rPr lang="fr-FR" b="1" dirty="0"/>
              <a:t>,</a:t>
            </a:r>
          </a:p>
          <a:p>
            <a:r>
              <a:rPr lang="fr-FR" b="1" dirty="0"/>
              <a:t>domaine « </a:t>
            </a:r>
            <a:r>
              <a:rPr lang="fr-FR" b="1" dirty="0" err="1"/>
              <a:t>lectine</a:t>
            </a:r>
            <a:r>
              <a:rPr lang="fr-FR" b="1" dirty="0"/>
              <a:t>-</a:t>
            </a:r>
            <a:r>
              <a:rPr lang="fr-FR" b="1" dirty="0" err="1"/>
              <a:t>like</a:t>
            </a:r>
            <a:r>
              <a:rPr lang="fr-FR" b="1" dirty="0"/>
              <a:t> », EGF-</a:t>
            </a:r>
            <a:r>
              <a:rPr lang="fr-FR" b="1" dirty="0" err="1"/>
              <a:t>like</a:t>
            </a:r>
            <a:endParaRPr lang="fr-FR" b="1" dirty="0"/>
          </a:p>
          <a:p>
            <a:r>
              <a:rPr lang="fr-FR" b="1" dirty="0"/>
              <a:t>- Ligand : structure glucidique ou polysaccharide</a:t>
            </a:r>
          </a:p>
          <a:p>
            <a:pPr>
              <a:buFontTx/>
              <a:buChar char="-"/>
            </a:pPr>
            <a:r>
              <a:rPr lang="fr-FR" b="1" u="sng" dirty="0" smtClean="0"/>
              <a:t>Types:</a:t>
            </a:r>
          </a:p>
          <a:p>
            <a:pPr>
              <a:buFontTx/>
              <a:buChar char="-"/>
            </a:pPr>
            <a:r>
              <a:rPr lang="fr-FR" b="1" dirty="0" err="1" smtClean="0">
                <a:solidFill>
                  <a:srgbClr val="00B050"/>
                </a:solidFill>
              </a:rPr>
              <a:t>Sélectines</a:t>
            </a:r>
            <a:r>
              <a:rPr lang="fr-FR" b="1" dirty="0" smtClean="0">
                <a:solidFill>
                  <a:srgbClr val="00B050"/>
                </a:solidFill>
              </a:rPr>
              <a:t> P  </a:t>
            </a:r>
            <a:r>
              <a:rPr lang="fr-FR" b="1" dirty="0" smtClean="0"/>
              <a:t>plaquettaires</a:t>
            </a:r>
            <a:endParaRPr lang="fr-FR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Sélectine</a:t>
            </a:r>
            <a:r>
              <a:rPr lang="fr-FR" b="1" dirty="0" smtClean="0">
                <a:solidFill>
                  <a:srgbClr val="00B050"/>
                </a:solidFill>
              </a:rPr>
              <a:t> E   </a:t>
            </a:r>
            <a:r>
              <a:rPr lang="fr-FR" b="1" dirty="0" smtClean="0"/>
              <a:t>endothéliales</a:t>
            </a:r>
            <a:endParaRPr lang="fr-FR" b="1" dirty="0"/>
          </a:p>
          <a:p>
            <a:r>
              <a:rPr lang="fr-FR" b="1" dirty="0" smtClean="0">
                <a:solidFill>
                  <a:srgbClr val="00B050"/>
                </a:solidFill>
              </a:rPr>
              <a:t>-</a:t>
            </a:r>
            <a:r>
              <a:rPr lang="fr-FR" b="1" dirty="0" err="1" smtClean="0">
                <a:solidFill>
                  <a:srgbClr val="00B050"/>
                </a:solidFill>
              </a:rPr>
              <a:t>Sélectine</a:t>
            </a:r>
            <a:r>
              <a:rPr lang="fr-FR" b="1" dirty="0" smtClean="0">
                <a:solidFill>
                  <a:srgbClr val="00B050"/>
                </a:solidFill>
              </a:rPr>
              <a:t> L    </a:t>
            </a:r>
            <a:r>
              <a:rPr lang="fr-FR" b="1" dirty="0" smtClean="0"/>
              <a:t>lymphocytaires</a:t>
            </a:r>
          </a:p>
          <a:p>
            <a:endParaRPr lang="fr-FR" b="1" dirty="0">
              <a:solidFill>
                <a:srgbClr val="00B050"/>
              </a:solidFill>
            </a:endParaRPr>
          </a:p>
          <a:p>
            <a:r>
              <a:rPr lang="fr-FR" b="1" dirty="0"/>
              <a:t>- </a:t>
            </a:r>
            <a:r>
              <a:rPr lang="fr-FR" b="1" u="sng" dirty="0"/>
              <a:t>Rôles:</a:t>
            </a:r>
          </a:p>
          <a:p>
            <a:r>
              <a:rPr lang="fr-FR" b="1" dirty="0"/>
              <a:t> Adhésion des leucocytes circulants aux cellules</a:t>
            </a:r>
          </a:p>
          <a:p>
            <a:r>
              <a:rPr lang="fr-FR" b="1" dirty="0"/>
              <a:t>endothéliales </a:t>
            </a:r>
          </a:p>
          <a:p>
            <a:r>
              <a:rPr lang="fr-FR" b="1" dirty="0"/>
              <a:t>• Adhésion des monocytes et neutrophiles aux</a:t>
            </a:r>
          </a:p>
          <a:p>
            <a:r>
              <a:rPr lang="fr-FR" b="1" dirty="0"/>
              <a:t>plaquettes sanguines </a:t>
            </a:r>
            <a:r>
              <a:rPr lang="fr-FR" b="1" dirty="0" smtClean="0"/>
              <a:t>activées (coagulation)</a:t>
            </a:r>
            <a:endParaRPr lang="fr-FR" b="1" dirty="0"/>
          </a:p>
          <a:p>
            <a:pPr>
              <a:buFontTx/>
              <a:buChar char="-"/>
            </a:pPr>
            <a:r>
              <a:rPr lang="fr-FR" b="1" dirty="0" err="1" smtClean="0"/>
              <a:t>Intéractions</a:t>
            </a:r>
            <a:r>
              <a:rPr lang="fr-FR" b="1" dirty="0" smtClean="0"/>
              <a:t> </a:t>
            </a:r>
            <a:r>
              <a:rPr lang="fr-FR" b="1" dirty="0">
                <a:solidFill>
                  <a:srgbClr val="00B050"/>
                </a:solidFill>
              </a:rPr>
              <a:t>hétérophiles</a:t>
            </a:r>
            <a:r>
              <a:rPr lang="fr-FR" b="1" dirty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Ca dépendante</a:t>
            </a:r>
          </a:p>
          <a:p>
            <a:pPr>
              <a:buFontTx/>
              <a:buChar char="-"/>
            </a:pP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-les </a:t>
            </a:r>
            <a:r>
              <a:rPr lang="fr-FR" b="1" dirty="0" err="1" smtClean="0"/>
              <a:t>sélectines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ne sont pas permanentes </a:t>
            </a:r>
            <a:r>
              <a:rPr lang="fr-FR" b="1" dirty="0" smtClean="0"/>
              <a:t>comme les autres </a:t>
            </a:r>
            <a:r>
              <a:rPr lang="fr-FR" b="1" dirty="0" err="1" smtClean="0"/>
              <a:t>molècules</a:t>
            </a:r>
            <a:r>
              <a:rPr lang="fr-FR" b="1" dirty="0" smtClean="0"/>
              <a:t> d’adhérence </a:t>
            </a:r>
            <a:endParaRPr lang="fr-FR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le.com/en/revues/medecine/bdc/e-docs/00/04/18/EA/texte_alt_jlebdc00341_gr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3286148" cy="581343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2910" y="214290"/>
            <a:ext cx="2764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II Les SAM (</a:t>
            </a:r>
            <a:r>
              <a:rPr lang="fr-FR" b="1" u="sng" dirty="0" err="1" smtClean="0">
                <a:solidFill>
                  <a:srgbClr val="0070C0"/>
                </a:solidFill>
              </a:rPr>
              <a:t>substrate</a:t>
            </a:r>
            <a:r>
              <a:rPr lang="fr-FR" b="1" u="sng" dirty="0" smtClean="0">
                <a:solidFill>
                  <a:srgbClr val="0070C0"/>
                </a:solidFill>
              </a:rPr>
              <a:t> CAM)</a:t>
            </a:r>
          </a:p>
          <a:p>
            <a:r>
              <a:rPr lang="fr-FR" b="1" u="sng" dirty="0" smtClean="0">
                <a:solidFill>
                  <a:srgbClr val="C00000"/>
                </a:solidFill>
              </a:rPr>
              <a:t>1- </a:t>
            </a:r>
            <a:r>
              <a:rPr lang="fr-FR" b="1" u="sng" dirty="0">
                <a:solidFill>
                  <a:srgbClr val="C00000"/>
                </a:solidFill>
              </a:rPr>
              <a:t>Les </a:t>
            </a:r>
            <a:r>
              <a:rPr lang="fr-FR" b="1" u="sng" dirty="0" err="1">
                <a:solidFill>
                  <a:srgbClr val="C00000"/>
                </a:solidFill>
              </a:rPr>
              <a:t>intégrines</a:t>
            </a:r>
            <a:endParaRPr lang="fr-FR" u="sng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1934" y="1142984"/>
            <a:ext cx="50720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fr-FR" b="1" dirty="0" smtClean="0"/>
              <a:t>Structure: </a:t>
            </a:r>
            <a:r>
              <a:rPr lang="fr-FR" b="1" dirty="0" err="1" smtClean="0">
                <a:solidFill>
                  <a:srgbClr val="FF0000"/>
                </a:solidFill>
              </a:rPr>
              <a:t>Hétérodimères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(chaîne </a:t>
            </a:r>
            <a:r>
              <a:rPr lang="el-GR" b="1" dirty="0" smtClean="0"/>
              <a:t>α</a:t>
            </a:r>
            <a:r>
              <a:rPr lang="fr-FR" b="1" dirty="0" smtClean="0"/>
              <a:t>, chaîne </a:t>
            </a:r>
            <a:r>
              <a:rPr lang="el-GR" b="1" dirty="0" smtClean="0"/>
              <a:t>β</a:t>
            </a:r>
            <a:r>
              <a:rPr lang="fr-FR" b="1" dirty="0" smtClean="0"/>
              <a:t>)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FF0000"/>
                </a:solidFill>
              </a:rPr>
              <a:t>glycoprotéine</a:t>
            </a:r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00B050"/>
                </a:solidFill>
              </a:rPr>
              <a:t>N-terminal </a:t>
            </a:r>
            <a:r>
              <a:rPr lang="fr-FR" b="1" dirty="0"/>
              <a:t>= </a:t>
            </a:r>
            <a:r>
              <a:rPr lang="fr-FR" b="1" dirty="0">
                <a:solidFill>
                  <a:srgbClr val="FF0000"/>
                </a:solidFill>
              </a:rPr>
              <a:t>fixation du ligand</a:t>
            </a:r>
          </a:p>
          <a:p>
            <a:r>
              <a:rPr lang="fr-FR" b="1" dirty="0"/>
              <a:t> </a:t>
            </a:r>
            <a:r>
              <a:rPr lang="fr-FR" b="1" dirty="0" smtClean="0">
                <a:solidFill>
                  <a:srgbClr val="00B050"/>
                </a:solidFill>
              </a:rPr>
              <a:t>C-terminal</a:t>
            </a:r>
            <a:r>
              <a:rPr lang="fr-FR" b="1" dirty="0" smtClean="0"/>
              <a:t>= </a:t>
            </a:r>
            <a:r>
              <a:rPr lang="fr-FR" b="1" dirty="0">
                <a:solidFill>
                  <a:srgbClr val="FF0000"/>
                </a:solidFill>
              </a:rPr>
              <a:t>liaison avec des protéines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Cytoplasmiques, liaison </a:t>
            </a:r>
            <a:r>
              <a:rPr lang="fr-FR" b="1" dirty="0">
                <a:solidFill>
                  <a:srgbClr val="FF0000"/>
                </a:solidFill>
              </a:rPr>
              <a:t>au cytosquelette d’actine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(Ca 2+dépendante)</a:t>
            </a:r>
          </a:p>
          <a:p>
            <a:endParaRPr lang="fr-FR" b="1" dirty="0" smtClean="0"/>
          </a:p>
          <a:p>
            <a:r>
              <a:rPr lang="fr-FR" b="1" dirty="0" smtClean="0"/>
              <a:t>- </a:t>
            </a:r>
            <a:r>
              <a:rPr lang="fr-FR" b="1" dirty="0"/>
              <a:t>Ligands des </a:t>
            </a:r>
            <a:r>
              <a:rPr lang="fr-FR" b="1" dirty="0" err="1"/>
              <a:t>intégrines</a:t>
            </a:r>
            <a:r>
              <a:rPr lang="fr-FR" b="1" dirty="0"/>
              <a:t> :</a:t>
            </a:r>
          </a:p>
          <a:p>
            <a:r>
              <a:rPr lang="fr-FR" b="1" dirty="0"/>
              <a:t>• autres récepteurs </a:t>
            </a:r>
            <a:r>
              <a:rPr lang="fr-FR" b="1" dirty="0" smtClean="0"/>
              <a:t>transmembranaires d’adhésion </a:t>
            </a:r>
            <a:r>
              <a:rPr lang="fr-FR" b="1" dirty="0"/>
              <a:t>: </a:t>
            </a:r>
            <a:r>
              <a:rPr lang="fr-FR" b="1" dirty="0" err="1" smtClean="0"/>
              <a:t>Ig</a:t>
            </a:r>
            <a:r>
              <a:rPr lang="fr-FR" b="1" dirty="0" smtClean="0"/>
              <a:t> (ICAM</a:t>
            </a:r>
            <a:r>
              <a:rPr lang="fr-FR" b="1" dirty="0"/>
              <a:t>)</a:t>
            </a:r>
          </a:p>
          <a:p>
            <a:r>
              <a:rPr lang="fr-FR" b="1" dirty="0"/>
              <a:t>• protéines de la matrice extracellulaire par les</a:t>
            </a:r>
          </a:p>
          <a:p>
            <a:r>
              <a:rPr lang="fr-FR" b="1" dirty="0"/>
              <a:t>séquences </a:t>
            </a:r>
            <a:r>
              <a:rPr lang="fr-FR" b="1" dirty="0" smtClean="0"/>
              <a:t>RGD</a:t>
            </a:r>
          </a:p>
          <a:p>
            <a:endParaRPr lang="fr-FR" b="1" dirty="0"/>
          </a:p>
          <a:p>
            <a:pPr>
              <a:buFontTx/>
              <a:buChar char="-"/>
            </a:pPr>
            <a:r>
              <a:rPr lang="fr-FR" b="1" dirty="0" smtClean="0"/>
              <a:t>Rôles: </a:t>
            </a:r>
            <a:r>
              <a:rPr lang="fr-FR" b="1" dirty="0"/>
              <a:t>lier les cellules à la MEC </a:t>
            </a:r>
            <a:endParaRPr lang="fr-FR" b="1" dirty="0" smtClean="0"/>
          </a:p>
          <a:p>
            <a:pPr>
              <a:buFontTx/>
              <a:buChar char="-"/>
            </a:pPr>
            <a:r>
              <a:rPr lang="fr-FR" b="1" dirty="0" smtClean="0"/>
              <a:t>Transduction de signaux</a:t>
            </a:r>
          </a:p>
          <a:p>
            <a:pPr>
              <a:buFontTx/>
              <a:buChar char="-"/>
            </a:pPr>
            <a:r>
              <a:rPr lang="fr-FR" b="1" dirty="0" smtClean="0"/>
              <a:t>Migration </a:t>
            </a:r>
            <a:r>
              <a:rPr lang="fr-FR" b="1" dirty="0" err="1" smtClean="0"/>
              <a:t>cellualire</a:t>
            </a:r>
            <a:endParaRPr lang="fr-FR" b="1" dirty="0" smtClean="0"/>
          </a:p>
          <a:p>
            <a:pPr>
              <a:buFontTx/>
              <a:buChar char="-"/>
            </a:pPr>
            <a:r>
              <a:rPr lang="fr-FR" b="1" dirty="0" smtClean="0"/>
              <a:t>Liaison des cellules</a:t>
            </a:r>
            <a:endParaRPr lang="fr-FR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jle.com/en/revues/medecine/bdc/e-docs/00/04/18/EA/texte_alt_jlebdc00341_gr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3786214" cy="25059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5984" y="30003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>
                <a:latin typeface="Franklin Gothic Demi" pitchFamily="34" charset="0"/>
              </a:rPr>
              <a:t>Appariements connus des chaînes α et β des </a:t>
            </a:r>
            <a:r>
              <a:rPr lang="fr-FR" sz="1600" dirty="0" err="1" smtClean="0">
                <a:latin typeface="Franklin Gothic Demi" pitchFamily="34" charset="0"/>
              </a:rPr>
              <a:t>intégrines</a:t>
            </a:r>
            <a:r>
              <a:rPr lang="fr-FR" sz="1600" dirty="0" smtClean="0">
                <a:latin typeface="Franklin Gothic Demi" pitchFamily="34" charset="0"/>
              </a:rPr>
              <a:t>.</a:t>
            </a:r>
            <a:endParaRPr lang="fr-FR" sz="1600" dirty="0">
              <a:latin typeface="Franklin Gothic Dem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41433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C00000"/>
                </a:solidFill>
              </a:rPr>
              <a:t>2-Les Sam non </a:t>
            </a:r>
            <a:r>
              <a:rPr lang="fr-FR" b="1" u="sng" dirty="0" err="1" smtClean="0">
                <a:solidFill>
                  <a:srgbClr val="C00000"/>
                </a:solidFill>
              </a:rPr>
              <a:t>intégrines</a:t>
            </a:r>
            <a:r>
              <a:rPr lang="fr-FR" b="1" dirty="0" smtClean="0"/>
              <a:t>: elles regroupent divers molécules, essentiellement des </a:t>
            </a:r>
            <a:r>
              <a:rPr lang="fr-FR" b="1" dirty="0" err="1" smtClean="0"/>
              <a:t>protéoglycanes</a:t>
            </a:r>
            <a:r>
              <a:rPr lang="fr-FR" b="1" dirty="0" smtClean="0"/>
              <a:t> et des glycoprotéines: </a:t>
            </a:r>
            <a:r>
              <a:rPr lang="fr-FR" b="1" dirty="0" err="1" smtClean="0">
                <a:solidFill>
                  <a:srgbClr val="00B050"/>
                </a:solidFill>
              </a:rPr>
              <a:t>fibronectines</a:t>
            </a:r>
            <a:r>
              <a:rPr lang="fr-FR" b="1" dirty="0" err="1" smtClean="0"/>
              <a:t>ou</a:t>
            </a:r>
            <a:r>
              <a:rPr lang="fr-FR" b="1" dirty="0" smtClean="0"/>
              <a:t> de </a:t>
            </a:r>
            <a:r>
              <a:rPr lang="fr-FR" b="1" dirty="0" err="1" smtClean="0">
                <a:solidFill>
                  <a:srgbClr val="00B050"/>
                </a:solidFill>
              </a:rPr>
              <a:t>laminine</a:t>
            </a:r>
            <a:endParaRPr lang="fr-FR" b="1" dirty="0" smtClean="0">
              <a:solidFill>
                <a:srgbClr val="00B050"/>
              </a:solidFill>
            </a:endParaRPr>
          </a:p>
          <a:p>
            <a:endParaRPr lang="fr-FR" b="1" dirty="0" smtClean="0"/>
          </a:p>
          <a:p>
            <a:endParaRPr lang="fr-FR" b="1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Mme HADDAD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361</Words>
  <Application>Microsoft Office PowerPoint</Application>
  <PresentationFormat>Affichage à l'écran (4:3)</PresentationFormat>
  <Paragraphs>78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Demi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Dahmane</dc:creator>
  <cp:lastModifiedBy>souad haddad</cp:lastModifiedBy>
  <cp:revision>38</cp:revision>
  <dcterms:created xsi:type="dcterms:W3CDTF">2011-01-08T18:58:53Z</dcterms:created>
  <dcterms:modified xsi:type="dcterms:W3CDTF">2020-11-30T12:56:28Z</dcterms:modified>
</cp:coreProperties>
</file>